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3" r:id="rId9"/>
    <p:sldId id="272" r:id="rId10"/>
    <p:sldId id="262" r:id="rId11"/>
    <p:sldId id="271" r:id="rId12"/>
    <p:sldId id="264" r:id="rId13"/>
    <p:sldId id="270" r:id="rId14"/>
    <p:sldId id="265" r:id="rId15"/>
    <p:sldId id="269" r:id="rId16"/>
    <p:sldId id="273" r:id="rId17"/>
    <p:sldId id="26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60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b="1" dirty="0" smtClean="0"/>
              <a:t>Toastmaster Tips</a:t>
            </a:r>
            <a:endParaRPr lang="en-NZ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2400" b="1" dirty="0" smtClean="0"/>
              <a:t>A rapid review of roles</a:t>
            </a:r>
            <a:endParaRPr lang="en-NZ" sz="2400" b="1" dirty="0"/>
          </a:p>
        </p:txBody>
      </p:sp>
    </p:spTree>
    <p:extLst>
      <p:ext uri="{BB962C8B-B14F-4D97-AF65-F5344CB8AC3E}">
        <p14:creationId xmlns:p14="http://schemas.microsoft.com/office/powerpoint/2010/main" val="220309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Talented TableTopics </a:t>
            </a:r>
            <a:r>
              <a:rPr lang="en-NZ" b="1" dirty="0"/>
              <a:t>Speakers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NZ" sz="2400" dirty="0" smtClean="0">
                <a:solidFill>
                  <a:schemeClr val="tx1"/>
                </a:solidFill>
              </a:rPr>
              <a:t>Stay calm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Give a mini speech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Enjoy it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623079" y="5061846"/>
            <a:ext cx="79320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NZ" sz="2400" b="1" dirty="0" smtClean="0"/>
              <a:t>Practice thinking </a:t>
            </a:r>
            <a:r>
              <a:rPr lang="en-NZ" sz="2400" b="1" dirty="0"/>
              <a:t>and </a:t>
            </a:r>
            <a:r>
              <a:rPr lang="en-NZ" sz="2400" b="1" dirty="0" smtClean="0"/>
              <a:t>speaking </a:t>
            </a:r>
            <a:r>
              <a:rPr lang="en-NZ" sz="2400" b="1" dirty="0"/>
              <a:t>coherently in impromptu situations.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0836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Talented TableTopics </a:t>
            </a:r>
            <a:r>
              <a:rPr lang="en-NZ" b="1" dirty="0"/>
              <a:t>Speakers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731911"/>
          </a:xfrm>
        </p:spPr>
        <p:txBody>
          <a:bodyPr/>
          <a:lstStyle/>
          <a:p>
            <a:pPr lvl="0"/>
            <a:r>
              <a:rPr lang="en-NZ" sz="2400" dirty="0" smtClean="0">
                <a:solidFill>
                  <a:schemeClr val="tx1"/>
                </a:solidFill>
              </a:rPr>
              <a:t>Agree</a:t>
            </a:r>
            <a:endParaRPr lang="en-NZ" sz="2400" dirty="0">
              <a:solidFill>
                <a:schemeClr val="tx1"/>
              </a:solidFill>
            </a:endParaRPr>
          </a:p>
          <a:p>
            <a:pPr lvl="0"/>
            <a:r>
              <a:rPr lang="en-NZ" sz="2400" dirty="0" smtClean="0">
                <a:solidFill>
                  <a:schemeClr val="tx1"/>
                </a:solidFill>
              </a:rPr>
              <a:t>Disagree</a:t>
            </a:r>
            <a:endParaRPr lang="en-US" sz="2400" dirty="0"/>
          </a:p>
          <a:p>
            <a:pPr lvl="0"/>
            <a:r>
              <a:rPr lang="en-NZ" sz="2400" dirty="0" smtClean="0">
                <a:solidFill>
                  <a:schemeClr val="tx1"/>
                </a:solidFill>
              </a:rPr>
              <a:t>For, against, my opinion</a:t>
            </a:r>
          </a:p>
          <a:p>
            <a:r>
              <a:rPr lang="en-NZ" sz="2400" dirty="0">
                <a:solidFill>
                  <a:schemeClr val="tx1"/>
                </a:solidFill>
              </a:rPr>
              <a:t>3 things</a:t>
            </a:r>
          </a:p>
          <a:p>
            <a:pPr lvl="0"/>
            <a:r>
              <a:rPr lang="en-NZ" sz="2400" dirty="0" smtClean="0">
                <a:solidFill>
                  <a:schemeClr val="tx1"/>
                </a:solidFill>
              </a:rPr>
              <a:t>Personal </a:t>
            </a:r>
            <a:r>
              <a:rPr lang="en-NZ" sz="2400" dirty="0" smtClean="0">
                <a:solidFill>
                  <a:schemeClr val="tx1"/>
                </a:solidFill>
              </a:rPr>
              <a:t>anecdote</a:t>
            </a:r>
          </a:p>
          <a:p>
            <a:pPr lvl="0"/>
            <a:endParaRPr lang="en-NZ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63157" y="5276334"/>
            <a:ext cx="47857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NZ" sz="2400" b="1" dirty="0">
                <a:sym typeface="Wingdings" panose="05000000000000000000" pitchFamily="2" charset="2"/>
              </a:rPr>
              <a:t> return to question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6430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Tremendous TableTopics </a:t>
            </a:r>
            <a:r>
              <a:rPr lang="en-NZ" b="1" dirty="0"/>
              <a:t>Evaluator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NZ" sz="2400" dirty="0" smtClean="0">
                <a:solidFill>
                  <a:schemeClr val="tx1"/>
                </a:solidFill>
              </a:rPr>
              <a:t>Evaluate </a:t>
            </a:r>
            <a:r>
              <a:rPr lang="en-NZ" sz="2400" dirty="0">
                <a:solidFill>
                  <a:schemeClr val="tx1"/>
                </a:solidFill>
              </a:rPr>
              <a:t>TT Master</a:t>
            </a:r>
            <a:endParaRPr lang="en-US" sz="2400" dirty="0">
              <a:solidFill>
                <a:schemeClr val="tx1"/>
              </a:solidFill>
            </a:endParaRPr>
          </a:p>
          <a:p>
            <a:pPr lvl="0"/>
            <a:r>
              <a:rPr lang="en-NZ" sz="2400" dirty="0">
                <a:solidFill>
                  <a:schemeClr val="tx1"/>
                </a:solidFill>
              </a:rPr>
              <a:t>Evaluate Speakers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NZ" sz="2400" dirty="0">
                <a:solidFill>
                  <a:schemeClr val="tx1"/>
                </a:solidFill>
              </a:rPr>
              <a:t>CR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NZ" sz="2400" dirty="0">
                <a:solidFill>
                  <a:schemeClr val="tx1"/>
                </a:solidFill>
              </a:rPr>
              <a:t>Avoid summarising </a:t>
            </a:r>
            <a:r>
              <a:rPr lang="en-NZ" sz="2400" dirty="0" smtClean="0">
                <a:solidFill>
                  <a:schemeClr val="tx1"/>
                </a:solidFill>
              </a:rPr>
              <a:t>each </a:t>
            </a:r>
            <a:r>
              <a:rPr lang="en-NZ" sz="2400" dirty="0">
                <a:solidFill>
                  <a:schemeClr val="tx1"/>
                </a:solidFill>
              </a:rPr>
              <a:t>speech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15556" y="5377668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NZ" sz="2400" b="1" dirty="0" smtClean="0"/>
              <a:t>Help </a:t>
            </a:r>
            <a:r>
              <a:rPr lang="en-NZ" sz="2400" b="1" dirty="0" smtClean="0"/>
              <a:t>us </a:t>
            </a:r>
            <a:r>
              <a:rPr lang="en-NZ" sz="2400" b="1" dirty="0" smtClean="0"/>
              <a:t>improve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5470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Tenacious Timer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167467"/>
          </a:xfrm>
        </p:spPr>
        <p:txBody>
          <a:bodyPr>
            <a:normAutofit/>
          </a:bodyPr>
          <a:lstStyle/>
          <a:p>
            <a:r>
              <a:rPr lang="en-NZ" sz="2400" dirty="0" smtClean="0">
                <a:solidFill>
                  <a:schemeClr val="tx1"/>
                </a:solidFill>
              </a:rPr>
              <a:t>Report on</a:t>
            </a:r>
          </a:p>
          <a:p>
            <a:pPr lvl="1"/>
            <a:r>
              <a:rPr lang="en-NZ" sz="2400" dirty="0" smtClean="0">
                <a:solidFill>
                  <a:schemeClr val="tx1"/>
                </a:solidFill>
              </a:rPr>
              <a:t>Overall timing</a:t>
            </a:r>
          </a:p>
          <a:p>
            <a:pPr lvl="1"/>
            <a:r>
              <a:rPr lang="en-NZ" sz="2400" dirty="0" smtClean="0">
                <a:solidFill>
                  <a:schemeClr val="tx1"/>
                </a:solidFill>
              </a:rPr>
              <a:t>Speeches over or under + </a:t>
            </a:r>
            <a:r>
              <a:rPr lang="en-NZ" sz="2400" dirty="0" smtClean="0">
                <a:solidFill>
                  <a:schemeClr val="tx1"/>
                </a:solidFill>
              </a:rPr>
              <a:t>time</a:t>
            </a:r>
            <a:endParaRPr lang="en-NZ" sz="2400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93051" y="5038257"/>
            <a:ext cx="29610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NZ" sz="2400" b="1" dirty="0" smtClean="0"/>
              <a:t>Keep us to time</a:t>
            </a:r>
            <a:endParaRPr lang="en-NZ" sz="2400" b="1" dirty="0"/>
          </a:p>
        </p:txBody>
      </p:sp>
    </p:spTree>
    <p:extLst>
      <p:ext uri="{BB962C8B-B14F-4D97-AF65-F5344CB8AC3E}">
        <p14:creationId xmlns:p14="http://schemas.microsoft.com/office/powerpoint/2010/main" val="319194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Gallant </a:t>
            </a:r>
            <a:r>
              <a:rPr lang="en-NZ" b="1" dirty="0" smtClean="0"/>
              <a:t>General </a:t>
            </a:r>
            <a:r>
              <a:rPr lang="en-NZ" b="1" dirty="0"/>
              <a:t>Evaluator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896721"/>
          </a:xfrm>
        </p:spPr>
        <p:txBody>
          <a:bodyPr>
            <a:normAutofit lnSpcReduction="10000"/>
          </a:bodyPr>
          <a:lstStyle/>
          <a:p>
            <a:pPr lvl="0"/>
            <a:r>
              <a:rPr lang="en-NZ" sz="2400" dirty="0" smtClean="0">
                <a:solidFill>
                  <a:schemeClr val="tx1"/>
                </a:solidFill>
              </a:rPr>
              <a:t>Evaluates </a:t>
            </a:r>
            <a:r>
              <a:rPr lang="en-NZ" sz="2400" dirty="0">
                <a:solidFill>
                  <a:schemeClr val="tx1"/>
                </a:solidFill>
              </a:rPr>
              <a:t>everyone else</a:t>
            </a:r>
            <a:r>
              <a:rPr lang="en-NZ" sz="2400" dirty="0" smtClean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n-NZ" sz="2400" dirty="0" smtClean="0">
                <a:solidFill>
                  <a:schemeClr val="tx1"/>
                </a:solidFill>
              </a:rPr>
              <a:t>CR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84927" y="4368170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NZ" sz="2400" b="1" dirty="0" smtClean="0"/>
              <a:t>Helps </a:t>
            </a:r>
            <a:r>
              <a:rPr lang="en-NZ" sz="2400" b="1" dirty="0" smtClean="0"/>
              <a:t>us</a:t>
            </a:r>
            <a:r>
              <a:rPr lang="en-NZ" sz="2400" b="1" dirty="0" smtClean="0"/>
              <a:t> </a:t>
            </a:r>
            <a:r>
              <a:rPr lang="en-NZ" sz="2400" b="1" dirty="0" smtClean="0"/>
              <a:t>improve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8512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Adoring Audience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NZ" sz="2400" dirty="0" smtClean="0"/>
              <a:t>Arrive on time</a:t>
            </a:r>
          </a:p>
          <a:p>
            <a:pPr lvl="0"/>
            <a:r>
              <a:rPr lang="en-NZ" sz="2400" dirty="0" smtClean="0"/>
              <a:t>Listen</a:t>
            </a:r>
            <a:endParaRPr lang="en-US" sz="2400" dirty="0"/>
          </a:p>
          <a:p>
            <a:r>
              <a:rPr lang="en-NZ" sz="2400" dirty="0"/>
              <a:t>Engaged</a:t>
            </a:r>
            <a:endParaRPr lang="en-US" sz="2400" dirty="0"/>
          </a:p>
          <a:p>
            <a:pPr lvl="0"/>
            <a:r>
              <a:rPr lang="en-NZ" sz="2400" dirty="0" smtClean="0"/>
              <a:t>Willingness </a:t>
            </a:r>
            <a:r>
              <a:rPr lang="en-NZ" sz="2400" dirty="0"/>
              <a:t>to </a:t>
            </a:r>
            <a:r>
              <a:rPr lang="en-NZ" sz="2400" dirty="0" smtClean="0"/>
              <a:t>Learn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71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Handy Hints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23509"/>
          </a:xfrm>
        </p:spPr>
        <p:txBody>
          <a:bodyPr/>
          <a:lstStyle/>
          <a:p>
            <a:r>
              <a:rPr lang="en-NZ" b="1" dirty="0" smtClean="0"/>
              <a:t>Chair</a:t>
            </a:r>
            <a:r>
              <a:rPr lang="en-NZ" dirty="0" smtClean="0"/>
              <a:t> – start early</a:t>
            </a:r>
          </a:p>
          <a:p>
            <a:r>
              <a:rPr lang="en-NZ" b="1" dirty="0" smtClean="0"/>
              <a:t>Speakers</a:t>
            </a:r>
            <a:r>
              <a:rPr lang="en-NZ" dirty="0" smtClean="0"/>
              <a:t> – start early, prepare well</a:t>
            </a:r>
          </a:p>
          <a:p>
            <a:r>
              <a:rPr lang="en-NZ" b="1" dirty="0" smtClean="0"/>
              <a:t>Grammarian</a:t>
            </a:r>
            <a:r>
              <a:rPr lang="en-NZ" dirty="0" smtClean="0"/>
              <a:t> – Define objectives</a:t>
            </a:r>
          </a:p>
          <a:p>
            <a:r>
              <a:rPr lang="en-NZ" b="1" dirty="0" err="1" smtClean="0"/>
              <a:t>TableTopics</a:t>
            </a:r>
            <a:r>
              <a:rPr lang="en-NZ" b="1" dirty="0" smtClean="0"/>
              <a:t> Master </a:t>
            </a:r>
            <a:r>
              <a:rPr lang="en-NZ" dirty="0" smtClean="0"/>
              <a:t>– Explain </a:t>
            </a:r>
            <a:r>
              <a:rPr lang="en-NZ" dirty="0" err="1" smtClean="0"/>
              <a:t>TableTopics</a:t>
            </a:r>
            <a:endParaRPr lang="en-NZ" dirty="0" smtClean="0"/>
          </a:p>
          <a:p>
            <a:pPr marL="1371600" lvl="3" indent="0">
              <a:buNone/>
            </a:pPr>
            <a:r>
              <a:rPr lang="en-NZ" sz="1800" dirty="0"/>
              <a:t> </a:t>
            </a:r>
            <a:r>
              <a:rPr lang="en-NZ" sz="1800" dirty="0"/>
              <a:t>- </a:t>
            </a:r>
            <a:r>
              <a:rPr lang="en-NZ" sz="1800" dirty="0" smtClean="0"/>
              <a:t>Spotlight on speakers</a:t>
            </a:r>
          </a:p>
          <a:p>
            <a:pPr marL="1371600" lvl="3" indent="0">
              <a:buNone/>
            </a:pPr>
            <a:r>
              <a:rPr lang="en-NZ" sz="1800" dirty="0"/>
              <a:t> </a:t>
            </a:r>
            <a:r>
              <a:rPr lang="en-NZ" sz="1800" dirty="0" smtClean="0"/>
              <a:t>- Topic first, then the </a:t>
            </a:r>
            <a:r>
              <a:rPr lang="en-NZ" sz="1800" u="sng" dirty="0" smtClean="0"/>
              <a:t>lucky</a:t>
            </a:r>
            <a:r>
              <a:rPr lang="en-NZ" sz="1800" dirty="0" smtClean="0"/>
              <a:t> person</a:t>
            </a:r>
          </a:p>
          <a:p>
            <a:pPr marL="1371600" lvl="3" indent="0">
              <a:buNone/>
            </a:pPr>
            <a:r>
              <a:rPr lang="en-NZ" sz="1800" dirty="0"/>
              <a:t> </a:t>
            </a:r>
            <a:r>
              <a:rPr lang="en-NZ" sz="1800" dirty="0" smtClean="0"/>
              <a:t>- Give clear topics</a:t>
            </a:r>
            <a:endParaRPr lang="en-NZ" sz="1800" dirty="0"/>
          </a:p>
          <a:p>
            <a:r>
              <a:rPr lang="en-NZ" b="1" dirty="0" err="1" smtClean="0"/>
              <a:t>TableTopics</a:t>
            </a:r>
            <a:r>
              <a:rPr lang="en-NZ" b="1" dirty="0" smtClean="0"/>
              <a:t> speakers </a:t>
            </a:r>
            <a:r>
              <a:rPr lang="en-NZ" dirty="0" smtClean="0"/>
              <a:t>– Relax</a:t>
            </a:r>
          </a:p>
          <a:p>
            <a:pPr marL="1657350" lvl="6" indent="-285750">
              <a:buFontTx/>
              <a:buChar char="-"/>
            </a:pPr>
            <a:r>
              <a:rPr lang="en-NZ" sz="1800" dirty="0" smtClean="0"/>
              <a:t>Conclude</a:t>
            </a:r>
          </a:p>
          <a:p>
            <a:pPr marL="1657350" lvl="6" indent="-285750">
              <a:buFontTx/>
              <a:buChar char="-"/>
            </a:pPr>
            <a:endParaRPr lang="en-NZ" sz="1800" dirty="0"/>
          </a:p>
          <a:p>
            <a:endParaRPr lang="en-NZ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3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Top Tips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302933"/>
          </a:xfrm>
        </p:spPr>
        <p:txBody>
          <a:bodyPr>
            <a:normAutofit/>
          </a:bodyPr>
          <a:lstStyle/>
          <a:p>
            <a:r>
              <a:rPr lang="en-NZ" sz="2400" dirty="0" smtClean="0">
                <a:solidFill>
                  <a:schemeClr val="tx1"/>
                </a:solidFill>
              </a:rPr>
              <a:t>Start early</a:t>
            </a:r>
          </a:p>
          <a:p>
            <a:r>
              <a:rPr lang="en-NZ" sz="2400" dirty="0" smtClean="0">
                <a:solidFill>
                  <a:schemeClr val="tx1"/>
                </a:solidFill>
              </a:rPr>
              <a:t>Prepare</a:t>
            </a:r>
          </a:p>
          <a:p>
            <a:r>
              <a:rPr lang="en-NZ" sz="2400" dirty="0" smtClean="0">
                <a:solidFill>
                  <a:schemeClr val="tx1"/>
                </a:solidFill>
              </a:rPr>
              <a:t>Relax</a:t>
            </a:r>
          </a:p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25696" y="4572000"/>
            <a:ext cx="12089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sz="2400" b="1" dirty="0"/>
              <a:t>Enjoy</a:t>
            </a:r>
          </a:p>
        </p:txBody>
      </p:sp>
    </p:spTree>
    <p:extLst>
      <p:ext uri="{BB962C8B-B14F-4D97-AF65-F5344CB8AC3E}">
        <p14:creationId xmlns:p14="http://schemas.microsoft.com/office/powerpoint/2010/main" val="4036649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/>
              <a:t>Roles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292600"/>
          </a:xfrm>
        </p:spPr>
        <p:txBody>
          <a:bodyPr>
            <a:normAutofit lnSpcReduction="10000"/>
          </a:bodyPr>
          <a:lstStyle/>
          <a:p>
            <a:pPr lvl="0"/>
            <a:r>
              <a:rPr lang="en-NZ" sz="2400" dirty="0" smtClean="0"/>
              <a:t>Chair </a:t>
            </a:r>
            <a:r>
              <a:rPr lang="en-NZ" sz="2400" dirty="0"/>
              <a:t>(Toastmaster)</a:t>
            </a:r>
          </a:p>
          <a:p>
            <a:pPr lvl="0"/>
            <a:r>
              <a:rPr lang="en-NZ" sz="2400" dirty="0"/>
              <a:t>Grammarian</a:t>
            </a:r>
          </a:p>
          <a:p>
            <a:pPr lvl="0"/>
            <a:r>
              <a:rPr lang="en-NZ" sz="2400" dirty="0"/>
              <a:t>Speakers</a:t>
            </a:r>
          </a:p>
          <a:p>
            <a:pPr lvl="0"/>
            <a:r>
              <a:rPr lang="en-NZ" sz="2400" dirty="0"/>
              <a:t>Evaluators</a:t>
            </a:r>
          </a:p>
          <a:p>
            <a:pPr lvl="0"/>
            <a:r>
              <a:rPr lang="en-NZ" sz="2400" b="1" dirty="0"/>
              <a:t>TableTopics Master </a:t>
            </a:r>
          </a:p>
          <a:p>
            <a:pPr lvl="0"/>
            <a:r>
              <a:rPr lang="en-NZ" sz="2400" b="1" dirty="0" smtClean="0"/>
              <a:t>TableTopics </a:t>
            </a:r>
            <a:r>
              <a:rPr lang="en-NZ" sz="2400" b="1" dirty="0"/>
              <a:t>Speakers</a:t>
            </a:r>
          </a:p>
          <a:p>
            <a:pPr lvl="0"/>
            <a:r>
              <a:rPr lang="en-NZ" sz="2400" dirty="0"/>
              <a:t>TableTopics </a:t>
            </a:r>
            <a:r>
              <a:rPr lang="en-NZ" sz="2400" dirty="0" smtClean="0"/>
              <a:t>Evaluator</a:t>
            </a:r>
          </a:p>
          <a:p>
            <a:pPr lvl="0"/>
            <a:r>
              <a:rPr lang="en-NZ" sz="2400" dirty="0" smtClean="0"/>
              <a:t>Timer</a:t>
            </a:r>
            <a:endParaRPr lang="en-NZ" sz="2400" dirty="0"/>
          </a:p>
          <a:p>
            <a:pPr lvl="0"/>
            <a:r>
              <a:rPr lang="en-NZ" sz="2400" dirty="0"/>
              <a:t>General Evaluator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44763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Cherished </a:t>
            </a:r>
            <a:r>
              <a:rPr lang="en-NZ" b="1" dirty="0"/>
              <a:t>Chair </a:t>
            </a:r>
            <a:r>
              <a:rPr lang="en-NZ" sz="4400" dirty="0"/>
              <a:t/>
            </a:r>
            <a:br>
              <a:rPr lang="en-NZ" sz="4400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rmAutofit/>
          </a:bodyPr>
          <a:lstStyle/>
          <a:p>
            <a:pPr lvl="0"/>
            <a:r>
              <a:rPr lang="en-NZ" sz="2400" dirty="0" smtClean="0"/>
              <a:t>Agenda</a:t>
            </a:r>
            <a:endParaRPr lang="en-NZ" sz="2400" dirty="0"/>
          </a:p>
          <a:p>
            <a:pPr lvl="1"/>
            <a:r>
              <a:rPr lang="en-NZ" sz="2400" dirty="0" smtClean="0"/>
              <a:t>Roles – Start early! </a:t>
            </a:r>
            <a:endParaRPr lang="en-NZ" sz="2400" dirty="0"/>
          </a:p>
          <a:p>
            <a:pPr lvl="1"/>
            <a:r>
              <a:rPr lang="en-NZ" sz="2400" dirty="0" smtClean="0"/>
              <a:t>Theme</a:t>
            </a:r>
            <a:endParaRPr lang="en-NZ" sz="2400" dirty="0"/>
          </a:p>
          <a:p>
            <a:pPr lvl="0"/>
            <a:r>
              <a:rPr lang="en-NZ" sz="2400" dirty="0" smtClean="0"/>
              <a:t>Keep </a:t>
            </a:r>
            <a:r>
              <a:rPr lang="en-NZ" sz="2400" dirty="0"/>
              <a:t>the meeting flowing </a:t>
            </a:r>
            <a:endParaRPr lang="en-NZ" sz="2400" dirty="0" smtClean="0"/>
          </a:p>
          <a:p>
            <a:pPr lvl="0"/>
            <a:r>
              <a:rPr lang="en-NZ" sz="2400" dirty="0" smtClean="0"/>
              <a:t>Keep to </a:t>
            </a:r>
            <a:r>
              <a:rPr lang="en-NZ" sz="2400" dirty="0"/>
              <a:t>time</a:t>
            </a:r>
          </a:p>
          <a:p>
            <a:endParaRPr lang="en-NZ" sz="2400" dirty="0"/>
          </a:p>
        </p:txBody>
      </p:sp>
      <p:sp>
        <p:nvSpPr>
          <p:cNvPr id="4" name="Rectangle 3"/>
          <p:cNvSpPr/>
          <p:nvPr/>
        </p:nvSpPr>
        <p:spPr>
          <a:xfrm>
            <a:off x="3706815" y="5456956"/>
            <a:ext cx="54597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NZ" sz="2400" b="1" dirty="0" smtClean="0"/>
              <a:t>Organise and host the meeting</a:t>
            </a:r>
            <a:endParaRPr lang="en-NZ" sz="2400" b="1" dirty="0"/>
          </a:p>
        </p:txBody>
      </p:sp>
    </p:spTree>
    <p:extLst>
      <p:ext uri="{BB962C8B-B14F-4D97-AF65-F5344CB8AC3E}">
        <p14:creationId xmlns:p14="http://schemas.microsoft.com/office/powerpoint/2010/main" val="301972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b="1" dirty="0" smtClean="0"/>
              <a:t>Glorious Grammarian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1877291"/>
          </a:xfrm>
        </p:spPr>
        <p:txBody>
          <a:bodyPr>
            <a:normAutofit/>
          </a:bodyPr>
          <a:lstStyle/>
          <a:p>
            <a:pPr lvl="0"/>
            <a:r>
              <a:rPr lang="en-NZ" sz="2400" dirty="0" smtClean="0"/>
              <a:t>Define Objectives</a:t>
            </a:r>
          </a:p>
          <a:p>
            <a:pPr lvl="1"/>
            <a:r>
              <a:rPr lang="en-NZ" sz="2200" dirty="0" smtClean="0"/>
              <a:t>Word </a:t>
            </a:r>
            <a:r>
              <a:rPr lang="en-NZ" sz="2200" dirty="0"/>
              <a:t>of the day</a:t>
            </a:r>
          </a:p>
          <a:p>
            <a:pPr lvl="1"/>
            <a:r>
              <a:rPr lang="en-NZ" sz="2200" dirty="0"/>
              <a:t>Ah-counter</a:t>
            </a:r>
          </a:p>
          <a:p>
            <a:pPr lvl="1"/>
            <a:r>
              <a:rPr lang="en-NZ" sz="2200" dirty="0"/>
              <a:t>Language </a:t>
            </a:r>
          </a:p>
          <a:p>
            <a:pPr marL="457200" lvl="1" indent="0">
              <a:buNone/>
            </a:pPr>
            <a:endParaRPr lang="en-NZ" sz="2400" dirty="0" smtClean="0"/>
          </a:p>
          <a:p>
            <a:endParaRPr lang="en-NZ" dirty="0"/>
          </a:p>
        </p:txBody>
      </p:sp>
      <p:sp>
        <p:nvSpPr>
          <p:cNvPr id="4" name="Rectangle 3"/>
          <p:cNvSpPr/>
          <p:nvPr/>
        </p:nvSpPr>
        <p:spPr>
          <a:xfrm>
            <a:off x="2236515" y="4370683"/>
            <a:ext cx="83212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NZ" sz="2800" b="1" dirty="0"/>
              <a:t>Help speakers and other meeting participants to be aware of and polish their language usage.</a:t>
            </a:r>
          </a:p>
        </p:txBody>
      </p:sp>
    </p:spTree>
    <p:extLst>
      <p:ext uri="{BB962C8B-B14F-4D97-AF65-F5344CB8AC3E}">
        <p14:creationId xmlns:p14="http://schemas.microsoft.com/office/powerpoint/2010/main" val="2623970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Splendid Speakers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2833255"/>
          </a:xfrm>
        </p:spPr>
        <p:txBody>
          <a:bodyPr>
            <a:normAutofit lnSpcReduction="10000"/>
          </a:bodyPr>
          <a:lstStyle/>
          <a:p>
            <a:pPr lvl="0"/>
            <a:r>
              <a:rPr lang="en-NZ" sz="2400" dirty="0" smtClean="0"/>
              <a:t>Check schedule</a:t>
            </a:r>
          </a:p>
          <a:p>
            <a:pPr lvl="0"/>
            <a:r>
              <a:rPr lang="en-NZ" sz="2400" dirty="0" smtClean="0"/>
              <a:t>Prepare</a:t>
            </a:r>
            <a:endParaRPr lang="en-NZ" sz="2400" dirty="0"/>
          </a:p>
          <a:p>
            <a:pPr lvl="0"/>
            <a:r>
              <a:rPr lang="en-NZ" sz="2400" dirty="0"/>
              <a:t>Confirm </a:t>
            </a:r>
            <a:r>
              <a:rPr lang="en-NZ" sz="2400" dirty="0" smtClean="0"/>
              <a:t>early</a:t>
            </a:r>
            <a:endParaRPr lang="en-NZ" sz="2400" dirty="0"/>
          </a:p>
          <a:p>
            <a:pPr lvl="0"/>
            <a:r>
              <a:rPr lang="en-NZ" sz="2400" dirty="0"/>
              <a:t>Provide info by Monday</a:t>
            </a:r>
          </a:p>
          <a:p>
            <a:pPr lvl="1"/>
            <a:r>
              <a:rPr lang="en-NZ" sz="2400" dirty="0"/>
              <a:t>Title &amp; evaluation </a:t>
            </a:r>
          </a:p>
          <a:p>
            <a:pPr lvl="1"/>
            <a:r>
              <a:rPr lang="en-NZ" sz="2400" dirty="0"/>
              <a:t>To Chair &amp; </a:t>
            </a:r>
            <a:r>
              <a:rPr lang="en-NZ" sz="2400" dirty="0" smtClean="0"/>
              <a:t>Evaluator</a:t>
            </a:r>
            <a:endParaRPr lang="en-NZ" sz="2400" dirty="0"/>
          </a:p>
        </p:txBody>
      </p:sp>
      <p:sp>
        <p:nvSpPr>
          <p:cNvPr id="4" name="Rectangle 3"/>
          <p:cNvSpPr/>
          <p:nvPr/>
        </p:nvSpPr>
        <p:spPr>
          <a:xfrm>
            <a:off x="2371257" y="5049983"/>
            <a:ext cx="84401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NZ" sz="3600" b="1" dirty="0"/>
              <a:t>Entertain, inform, inspire or </a:t>
            </a:r>
            <a:r>
              <a:rPr lang="en-NZ" sz="3600" b="1" dirty="0" smtClean="0"/>
              <a:t>persuade</a:t>
            </a:r>
            <a:endParaRPr lang="en-NZ" sz="3600" b="1" dirty="0"/>
          </a:p>
        </p:txBody>
      </p:sp>
    </p:spTree>
    <p:extLst>
      <p:ext uri="{BB962C8B-B14F-4D97-AF65-F5344CB8AC3E}">
        <p14:creationId xmlns:p14="http://schemas.microsoft.com/office/powerpoint/2010/main" val="1219216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Enthusiastic </a:t>
            </a:r>
            <a:r>
              <a:rPr lang="en-NZ" b="1" dirty="0"/>
              <a:t>Evaluators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72356"/>
            <a:ext cx="8915400" cy="4138866"/>
          </a:xfrm>
        </p:spPr>
        <p:txBody>
          <a:bodyPr>
            <a:normAutofit/>
          </a:bodyPr>
          <a:lstStyle/>
          <a:p>
            <a:pPr lvl="0"/>
            <a:r>
              <a:rPr lang="en-NZ" sz="2400" dirty="0" smtClean="0"/>
              <a:t>Read project</a:t>
            </a:r>
          </a:p>
          <a:p>
            <a:pPr lvl="0"/>
            <a:r>
              <a:rPr lang="en-NZ" sz="2400" dirty="0" smtClean="0"/>
              <a:t>Introduce</a:t>
            </a:r>
            <a:endParaRPr lang="en-US" sz="2400" dirty="0"/>
          </a:p>
          <a:p>
            <a:pPr lvl="1"/>
            <a:r>
              <a:rPr lang="en-NZ" sz="2400" dirty="0"/>
              <a:t>Objectives</a:t>
            </a:r>
            <a:endParaRPr lang="en-US" sz="2400" dirty="0"/>
          </a:p>
          <a:p>
            <a:pPr lvl="0"/>
            <a:r>
              <a:rPr lang="en-NZ" sz="2400" dirty="0" smtClean="0"/>
              <a:t>Written </a:t>
            </a:r>
            <a:r>
              <a:rPr lang="en-NZ" sz="2400" dirty="0"/>
              <a:t>evaluation</a:t>
            </a:r>
            <a:endParaRPr lang="en-US" sz="2400" dirty="0"/>
          </a:p>
          <a:p>
            <a:pPr lvl="0"/>
            <a:r>
              <a:rPr lang="en-NZ" sz="2400" dirty="0"/>
              <a:t>Oral Evaluation</a:t>
            </a:r>
            <a:endParaRPr lang="en-US" sz="2400" dirty="0"/>
          </a:p>
          <a:p>
            <a:pPr lvl="1"/>
            <a:r>
              <a:rPr lang="en-NZ" sz="2400" dirty="0"/>
              <a:t>CRC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788264" y="5680389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NZ" sz="2400" b="1" dirty="0" smtClean="0"/>
              <a:t>Help </a:t>
            </a:r>
            <a:r>
              <a:rPr lang="en-NZ" sz="2400" b="1" dirty="0" smtClean="0"/>
              <a:t>us </a:t>
            </a:r>
            <a:r>
              <a:rPr lang="en-NZ" sz="2400" b="1" dirty="0" smtClean="0"/>
              <a:t>improve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25421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b="1" dirty="0" smtClean="0"/>
              <a:t>Thrilling TableTopics </a:t>
            </a:r>
            <a:r>
              <a:rPr lang="en-NZ" sz="4000" b="1" dirty="0"/>
              <a:t>Master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72356"/>
            <a:ext cx="8915400" cy="3172177"/>
          </a:xfrm>
        </p:spPr>
        <p:txBody>
          <a:bodyPr>
            <a:normAutofit/>
          </a:bodyPr>
          <a:lstStyle/>
          <a:p>
            <a:pPr lvl="0"/>
            <a:r>
              <a:rPr lang="en-NZ" sz="2400" dirty="0" smtClean="0"/>
              <a:t>Brief Intro</a:t>
            </a:r>
          </a:p>
          <a:p>
            <a:pPr lvl="1"/>
            <a:r>
              <a:rPr lang="en-NZ" sz="2400" dirty="0" smtClean="0"/>
              <a:t>Timing</a:t>
            </a:r>
          </a:p>
          <a:p>
            <a:pPr lvl="1"/>
            <a:r>
              <a:rPr lang="en-NZ" sz="2400" dirty="0" smtClean="0"/>
              <a:t>Word of the day</a:t>
            </a:r>
          </a:p>
          <a:p>
            <a:pPr lvl="1"/>
            <a:r>
              <a:rPr lang="en-NZ" sz="2400" dirty="0" smtClean="0"/>
              <a:t>Select </a:t>
            </a:r>
            <a:r>
              <a:rPr lang="en-NZ" sz="2400" dirty="0"/>
              <a:t>speakers</a:t>
            </a:r>
            <a:endParaRPr lang="en-US" sz="2400" dirty="0"/>
          </a:p>
          <a:p>
            <a:pPr lvl="0"/>
            <a:r>
              <a:rPr lang="en-NZ" sz="2400" b="1" dirty="0" smtClean="0"/>
              <a:t>Topic first</a:t>
            </a:r>
            <a:endParaRPr lang="en-US" sz="2400" b="1" dirty="0"/>
          </a:p>
          <a:p>
            <a:pPr lvl="0"/>
            <a:r>
              <a:rPr lang="en-NZ" sz="2400" dirty="0" smtClean="0"/>
              <a:t>Brief links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3149600" y="4955822"/>
            <a:ext cx="82973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NZ" sz="2400" b="1" dirty="0" smtClean="0"/>
              <a:t>Gives </a:t>
            </a:r>
            <a:r>
              <a:rPr lang="en-NZ" sz="2400" b="1" dirty="0" smtClean="0"/>
              <a:t>everyone an </a:t>
            </a:r>
            <a:r>
              <a:rPr lang="en-NZ" sz="2400" b="1" dirty="0"/>
              <a:t>opportunity to </a:t>
            </a:r>
            <a:r>
              <a:rPr lang="en-NZ" sz="2400" b="1" dirty="0" smtClean="0"/>
              <a:t>speak, </a:t>
            </a:r>
            <a:r>
              <a:rPr lang="en-NZ" sz="2400" b="1" dirty="0" smtClean="0"/>
              <a:t>and </a:t>
            </a:r>
          </a:p>
          <a:p>
            <a:pPr lvl="0"/>
            <a:r>
              <a:rPr lang="en-NZ" sz="2400" b="1" dirty="0" smtClean="0"/>
              <a:t>Encourages </a:t>
            </a:r>
            <a:r>
              <a:rPr lang="en-NZ" sz="2400" b="1" dirty="0" smtClean="0"/>
              <a:t>people to think and speak coherently in impromptu situations.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9559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b="1" dirty="0" smtClean="0"/>
              <a:t>Terrific </a:t>
            </a:r>
            <a:r>
              <a:rPr lang="en-NZ" sz="4000" b="1" dirty="0" smtClean="0"/>
              <a:t>TableTopics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489200"/>
          </a:xfrm>
        </p:spPr>
        <p:txBody>
          <a:bodyPr>
            <a:normAutofit/>
          </a:bodyPr>
          <a:lstStyle/>
          <a:p>
            <a:pPr lvl="0"/>
            <a:r>
              <a:rPr lang="en-NZ" sz="2400" dirty="0" smtClean="0">
                <a:solidFill>
                  <a:schemeClr val="tx1"/>
                </a:solidFill>
              </a:rPr>
              <a:t>Short</a:t>
            </a:r>
          </a:p>
          <a:p>
            <a:pPr lvl="0"/>
            <a:r>
              <a:rPr lang="en-NZ" sz="2400" dirty="0" smtClean="0">
                <a:solidFill>
                  <a:schemeClr val="tx1"/>
                </a:solidFill>
              </a:rPr>
              <a:t>Clear</a:t>
            </a:r>
          </a:p>
          <a:p>
            <a:pPr lvl="0"/>
            <a:r>
              <a:rPr lang="en-NZ" sz="2400" dirty="0" smtClean="0">
                <a:solidFill>
                  <a:schemeClr val="tx1"/>
                </a:solidFill>
              </a:rPr>
              <a:t>Themed</a:t>
            </a:r>
            <a:endParaRPr lang="en-NZ" sz="2400" dirty="0" smtClean="0">
              <a:solidFill>
                <a:schemeClr val="tx1"/>
              </a:solidFill>
            </a:endParaRPr>
          </a:p>
          <a:p>
            <a:pPr lvl="0"/>
            <a:r>
              <a:rPr lang="en-NZ" sz="2400" dirty="0" smtClean="0">
                <a:solidFill>
                  <a:schemeClr val="tx1"/>
                </a:solidFill>
              </a:rPr>
              <a:t>Unique</a:t>
            </a:r>
          </a:p>
          <a:p>
            <a:pPr lvl="0"/>
            <a:endParaRPr lang="en-US" sz="31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180114" y="4622800"/>
            <a:ext cx="4440187" cy="2235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b="1" dirty="0" smtClean="0">
                <a:solidFill>
                  <a:schemeClr val="tx1"/>
                </a:solidFill>
              </a:rPr>
              <a:t>Encourage and motivate</a:t>
            </a:r>
            <a:endParaRPr lang="en-NZ" sz="2400" b="1" dirty="0" smtClean="0">
              <a:solidFill>
                <a:schemeClr val="tx1"/>
              </a:solidFill>
            </a:endParaRPr>
          </a:p>
          <a:p>
            <a:endParaRPr lang="en-US" sz="31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67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b="1" dirty="0" smtClean="0"/>
              <a:t>Terrific </a:t>
            </a:r>
            <a:r>
              <a:rPr lang="en-NZ" sz="4000" b="1" dirty="0" smtClean="0"/>
              <a:t>TableTopics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508000"/>
          </a:xfrm>
        </p:spPr>
        <p:txBody>
          <a:bodyPr>
            <a:normAutofit/>
          </a:bodyPr>
          <a:lstStyle/>
          <a:p>
            <a:pPr lvl="0"/>
            <a:r>
              <a:rPr lang="en-NZ" sz="2400" dirty="0" smtClean="0">
                <a:solidFill>
                  <a:schemeClr val="tx1"/>
                </a:solidFill>
              </a:rPr>
              <a:t>Is it ever ok to lie?</a:t>
            </a:r>
          </a:p>
          <a:p>
            <a:pPr lvl="0"/>
            <a:endParaRPr lang="en-US" sz="31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589212" y="2556936"/>
            <a:ext cx="8915400" cy="5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dirty="0" smtClean="0">
                <a:solidFill>
                  <a:schemeClr val="tx1"/>
                </a:solidFill>
              </a:rPr>
              <a:t>Should everyone be vegetarian?</a:t>
            </a:r>
          </a:p>
          <a:p>
            <a:endParaRPr lang="en-US" sz="31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589212" y="3031065"/>
            <a:ext cx="8915400" cy="5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solidFill>
                  <a:schemeClr val="tx1"/>
                </a:solidFill>
              </a:rPr>
              <a:t>Should the Olympics be held in </a:t>
            </a:r>
            <a:r>
              <a:rPr lang="en-US" sz="2400" dirty="0" smtClean="0">
                <a:solidFill>
                  <a:schemeClr val="tx1"/>
                </a:solidFill>
              </a:rPr>
              <a:t>Wellington?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589212" y="3488268"/>
            <a:ext cx="8915400" cy="5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dirty="0" smtClean="0">
                <a:solidFill>
                  <a:schemeClr val="tx1"/>
                </a:solidFill>
              </a:rPr>
              <a:t>Are cats better than dogs?</a:t>
            </a:r>
          </a:p>
        </p:txBody>
      </p:sp>
    </p:spTree>
    <p:extLst>
      <p:ext uri="{BB962C8B-B14F-4D97-AF65-F5344CB8AC3E}">
        <p14:creationId xmlns:p14="http://schemas.microsoft.com/office/powerpoint/2010/main" val="2724942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3671</TotalTime>
  <Words>327</Words>
  <Application>Microsoft Office PowerPoint</Application>
  <PresentationFormat>Widescreen</PresentationFormat>
  <Paragraphs>109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Wingdings</vt:lpstr>
      <vt:lpstr>Wingdings 3</vt:lpstr>
      <vt:lpstr>Wisp</vt:lpstr>
      <vt:lpstr>Toastmaster Tips</vt:lpstr>
      <vt:lpstr>Roles </vt:lpstr>
      <vt:lpstr>Cherished Chair  </vt:lpstr>
      <vt:lpstr>Glorious Grammarian</vt:lpstr>
      <vt:lpstr>Splendid Speakers </vt:lpstr>
      <vt:lpstr>Enthusiastic Evaluators </vt:lpstr>
      <vt:lpstr>Thrilling TableTopics Master  </vt:lpstr>
      <vt:lpstr>Terrific TableTopics</vt:lpstr>
      <vt:lpstr>Terrific TableTopics</vt:lpstr>
      <vt:lpstr>Talented TableTopics Speakers </vt:lpstr>
      <vt:lpstr>Talented TableTopics Speakers </vt:lpstr>
      <vt:lpstr>Tremendous TableTopics Evaluator </vt:lpstr>
      <vt:lpstr>Tenacious Timer</vt:lpstr>
      <vt:lpstr>Gallant General Evaluator </vt:lpstr>
      <vt:lpstr>Adoring Audience </vt:lpstr>
      <vt:lpstr>Handy Hints</vt:lpstr>
      <vt:lpstr>Top Tips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Toastmaster Tasks</dc:title>
  <dc:creator>Hazel Bidmead</dc:creator>
  <cp:lastModifiedBy>HappyHazel</cp:lastModifiedBy>
  <cp:revision>34</cp:revision>
  <dcterms:created xsi:type="dcterms:W3CDTF">2018-03-26T04:13:20Z</dcterms:created>
  <dcterms:modified xsi:type="dcterms:W3CDTF">2018-03-27T08:43:21Z</dcterms:modified>
</cp:coreProperties>
</file>